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72" autoAdjust="0"/>
  </p:normalViewPr>
  <p:slideViewPr>
    <p:cSldViewPr snapToGrid="0" snapToObjects="1">
      <p:cViewPr varScale="1">
        <p:scale>
          <a:sx n="96" d="100"/>
          <a:sy n="96" d="100"/>
        </p:scale>
        <p:origin x="13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28317-7D34-ED41-8AF6-A290262D83E3}" type="datetimeFigureOut">
              <a:rPr lang="nl-NL" smtClean="0"/>
              <a:t>7-11-2016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815A-B5A3-E64B-A287-C2B2486DC8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1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2342" y="1345129"/>
            <a:ext cx="7229800" cy="295958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400"/>
              </a:lnSpc>
              <a:defRPr kern="1200" cap="all" spc="100" baseline="0">
                <a:latin typeface="COMMIT"/>
              </a:defRPr>
            </a:lvl1pPr>
          </a:lstStyle>
          <a:p>
            <a:r>
              <a:rPr lang="en-US" dirty="0"/>
              <a:t>title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112342" y="4393021"/>
            <a:ext cx="3449498" cy="152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Author 1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348988" y="164815"/>
            <a:ext cx="2858446" cy="7078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nl-NL" sz="4600" cap="all" spc="100" baseline="0" dirty="0" err="1">
                <a:latin typeface="COMMIT"/>
              </a:rPr>
              <a:t>Commit</a:t>
            </a:r>
            <a:r>
              <a:rPr lang="nl-NL" sz="4600" cap="all" spc="100" baseline="0" dirty="0">
                <a:latin typeface="COMMIT"/>
              </a:rPr>
              <a:t>/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4294967295"/>
          </p:nvPr>
        </p:nvSpPr>
        <p:spPr>
          <a:xfrm>
            <a:off x="1112342" y="5999680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800" kern="1200" baseline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lnSpc>
                <a:spcPts val="900"/>
              </a:lnSpc>
            </a:pPr>
            <a:r>
              <a:rPr lang="en-US" sz="900" noProof="0">
                <a:latin typeface="+mj-lt"/>
              </a:rPr>
              <a:t>Click icon to add picture</a:t>
            </a:r>
            <a:endParaRPr lang="en-US" sz="900" noProof="0" dirty="0">
              <a:latin typeface="+mj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4294967295"/>
          </p:nvPr>
        </p:nvSpPr>
        <p:spPr>
          <a:xfrm>
            <a:off x="2393980" y="5999680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800" kern="1200" baseline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lnSpc>
                <a:spcPts val="900"/>
              </a:lnSpc>
            </a:pPr>
            <a:r>
              <a:rPr lang="en-US" sz="900" noProof="0">
                <a:latin typeface="+mj-lt"/>
              </a:rPr>
              <a:t>Click icon to add picture</a:t>
            </a:r>
            <a:endParaRPr lang="en-US" sz="900" noProof="0" dirty="0">
              <a:latin typeface="+mj-l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4294967295"/>
          </p:nvPr>
        </p:nvSpPr>
        <p:spPr>
          <a:xfrm>
            <a:off x="3633414" y="5999680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800" kern="1200" baseline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lnSpc>
                <a:spcPts val="900"/>
              </a:lnSpc>
            </a:pPr>
            <a:r>
              <a:rPr lang="en-US" sz="900" noProof="0">
                <a:latin typeface="+mj-lt"/>
              </a:rPr>
              <a:t>Click icon to add picture</a:t>
            </a:r>
            <a:endParaRPr lang="en-US" sz="900" noProof="0" dirty="0">
              <a:latin typeface="+mj-lt"/>
            </a:endParaRPr>
          </a:p>
        </p:txBody>
      </p:sp>
      <p:sp>
        <p:nvSpPr>
          <p:cNvPr id="9" name="Subtitel 2"/>
          <p:cNvSpPr txBox="1">
            <a:spLocks/>
          </p:cNvSpPr>
          <p:nvPr userDrawn="1"/>
        </p:nvSpPr>
        <p:spPr>
          <a:xfrm>
            <a:off x="4892644" y="4393021"/>
            <a:ext cx="3449498" cy="152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4294967295"/>
          </p:nvPr>
        </p:nvSpPr>
        <p:spPr>
          <a:xfrm>
            <a:off x="4908018" y="6009840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800" kern="1200" baseline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lnSpc>
                <a:spcPts val="900"/>
              </a:lnSpc>
            </a:pPr>
            <a:r>
              <a:rPr lang="en-US" sz="900" noProof="0">
                <a:latin typeface="+mj-lt"/>
              </a:rPr>
              <a:t>Click icon to add picture</a:t>
            </a:r>
            <a:endParaRPr lang="en-US" sz="900" noProof="0" dirty="0">
              <a:latin typeface="+mj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4294967295"/>
          </p:nvPr>
        </p:nvSpPr>
        <p:spPr>
          <a:xfrm>
            <a:off x="6147452" y="6009840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800" kern="1200" baseline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lnSpc>
                <a:spcPts val="900"/>
              </a:lnSpc>
            </a:pPr>
            <a:r>
              <a:rPr lang="en-US" sz="900" noProof="0">
                <a:latin typeface="+mj-lt"/>
              </a:rPr>
              <a:t>Click icon to add picture</a:t>
            </a:r>
            <a:endParaRPr lang="en-US" sz="900" noProof="0" dirty="0">
              <a:latin typeface="+mj-lt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4294967295"/>
          </p:nvPr>
        </p:nvSpPr>
        <p:spPr>
          <a:xfrm>
            <a:off x="7386972" y="6020000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800" kern="1200" baseline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lnSpc>
                <a:spcPts val="900"/>
              </a:lnSpc>
            </a:pPr>
            <a:r>
              <a:rPr lang="en-US" sz="900" noProof="0">
                <a:latin typeface="+mj-lt"/>
              </a:rPr>
              <a:t>Click icon to add picture</a:t>
            </a:r>
            <a:endParaRPr lang="en-US" sz="900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951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s /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74567" y="581608"/>
            <a:ext cx="7737314" cy="72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600" b="0" i="0" kern="1200" cap="all" spc="100">
                <a:latin typeface="COMMI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SliDE</a:t>
            </a:r>
            <a:r>
              <a:rPr lang="en-US" dirty="0"/>
              <a:t>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74567" y="1498800"/>
            <a:ext cx="7737315" cy="52111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latin typeface="Arial"/>
              </a:defRPr>
            </a:lvl1pPr>
            <a:lvl2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2pPr>
            <a:lvl3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3pPr>
            <a:lvl4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4pPr>
            <a:lvl5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115158" y="130475"/>
            <a:ext cx="1425253" cy="36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2400" cap="all" spc="50" baseline="0" dirty="0" err="1">
                <a:latin typeface="COMMIT"/>
              </a:rPr>
              <a:t>commit</a:t>
            </a:r>
            <a:r>
              <a:rPr lang="nl-NL" sz="2400" cap="all" spc="50" baseline="0" dirty="0">
                <a:latin typeface="COMMI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3340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s /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5191200" y="1497600"/>
            <a:ext cx="3722400" cy="515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latin typeface="Arial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 baseline="0">
                <a:latin typeface="Arial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 baseline="0">
                <a:latin typeface="Arial"/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 baseline="0">
                <a:latin typeface="Arial"/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Text or picture</a:t>
            </a:r>
          </a:p>
        </p:txBody>
      </p:sp>
      <p:sp>
        <p:nvSpPr>
          <p:cNvPr id="7" name="Tekstvak 9"/>
          <p:cNvSpPr txBox="1"/>
          <p:nvPr userDrawn="1"/>
        </p:nvSpPr>
        <p:spPr>
          <a:xfrm>
            <a:off x="115158" y="130475"/>
            <a:ext cx="1425253" cy="36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2400" cap="all" spc="50" baseline="0" dirty="0" err="1">
                <a:latin typeface="COMMIT"/>
              </a:rPr>
              <a:t>commit</a:t>
            </a:r>
            <a:r>
              <a:rPr lang="nl-NL" sz="2400" cap="all" spc="50" baseline="0" dirty="0">
                <a:latin typeface="COMMIT"/>
              </a:rPr>
              <a:t>/</a:t>
            </a:r>
          </a:p>
        </p:txBody>
      </p:sp>
      <p:sp>
        <p:nvSpPr>
          <p:cNvPr id="12" name="Tijdelijke aanduiding voor inhoud 5"/>
          <p:cNvSpPr>
            <a:spLocks noGrp="1"/>
          </p:cNvSpPr>
          <p:nvPr>
            <p:ph sz="quarter" idx="10" hasCustomPrompt="1"/>
          </p:nvPr>
        </p:nvSpPr>
        <p:spPr>
          <a:xfrm>
            <a:off x="1174567" y="1497600"/>
            <a:ext cx="3722400" cy="515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latin typeface="Arial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 baseline="0">
                <a:latin typeface="Arial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 baseline="0">
                <a:latin typeface="Arial"/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 baseline="0">
                <a:latin typeface="Arial"/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600" baseline="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Text or picture</a:t>
            </a:r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74567" y="581608"/>
            <a:ext cx="7737314" cy="72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4600"/>
              </a:lnSpc>
              <a:spcBef>
                <a:spcPts val="0"/>
              </a:spcBef>
              <a:buNone/>
              <a:defRPr sz="4600" b="0" i="0" kern="1200" cap="all" spc="100">
                <a:latin typeface="COMMI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SliDE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5516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79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112341" y="1345129"/>
            <a:ext cx="7854106" cy="2959585"/>
          </a:xfrm>
        </p:spPr>
        <p:txBody>
          <a:bodyPr/>
          <a:lstStyle/>
          <a:p>
            <a:r>
              <a:rPr lang="nl-NL" dirty="0"/>
              <a:t>IV-e: e-Infrastructure Virtualization for</a:t>
            </a:r>
            <a:br>
              <a:rPr lang="nl-NL" dirty="0"/>
            </a:br>
            <a:r>
              <a:rPr lang="nl-NL" dirty="0"/>
              <a:t>e-Science Applications (P20)</a:t>
            </a:r>
          </a:p>
        </p:txBody>
      </p:sp>
      <p:sp>
        <p:nvSpPr>
          <p:cNvPr id="11" name="Sub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Henri Bal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1" y="4131733"/>
            <a:ext cx="3945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VU University Amsterdam</a:t>
            </a:r>
          </a:p>
          <a:p>
            <a:r>
              <a:rPr lang="en-GB" dirty="0"/>
              <a:t>University of Amsterdam</a:t>
            </a:r>
          </a:p>
          <a:p>
            <a:r>
              <a:rPr lang="en-GB" dirty="0"/>
              <a:t>Delft University of Technology</a:t>
            </a:r>
          </a:p>
          <a:p>
            <a:r>
              <a:rPr lang="en-GB" dirty="0"/>
              <a:t>TNO</a:t>
            </a:r>
          </a:p>
          <a:p>
            <a:r>
              <a:rPr lang="en-GB" dirty="0" err="1"/>
              <a:t>Solvinity</a:t>
            </a:r>
            <a:endParaRPr lang="en-GB" dirty="0"/>
          </a:p>
          <a:p>
            <a:r>
              <a:rPr lang="en-GB" dirty="0"/>
              <a:t>LIACS</a:t>
            </a:r>
          </a:p>
          <a:p>
            <a:r>
              <a:rPr lang="en-GB" dirty="0"/>
              <a:t>ONVZ</a:t>
            </a:r>
          </a:p>
        </p:txBody>
      </p:sp>
    </p:spTree>
    <p:extLst>
      <p:ext uri="{BB962C8B-B14F-4D97-AF65-F5344CB8AC3E}">
        <p14:creationId xmlns:p14="http://schemas.microsoft.com/office/powerpoint/2010/main" val="95028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P20 in 140 characters</a:t>
            </a:r>
          </a:p>
        </p:txBody>
      </p:sp>
    </p:spTree>
    <p:extLst>
      <p:ext uri="{BB962C8B-B14F-4D97-AF65-F5344CB8AC3E}">
        <p14:creationId xmlns:p14="http://schemas.microsoft.com/office/powerpoint/2010/main" val="85078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873" y="4787778"/>
            <a:ext cx="1959369" cy="9400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char P20[140];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Dutch ICT Research</a:t>
            </a:r>
          </a:p>
          <a:p>
            <a:r>
              <a:rPr lang="en-GB" dirty="0"/>
              <a:t>Young KNAW</a:t>
            </a:r>
          </a:p>
          <a:p>
            <a:r>
              <a:rPr lang="en-GB" dirty="0"/>
              <a:t>VIDI</a:t>
            </a:r>
          </a:p>
          <a:p>
            <a:r>
              <a:rPr lang="en-GB" dirty="0"/>
              <a:t>URC</a:t>
            </a:r>
          </a:p>
          <a:p>
            <a:endParaRPr lang="en-GB" dirty="0"/>
          </a:p>
          <a:p>
            <a:r>
              <a:rPr lang="en-GB" dirty="0"/>
              <a:t>3 VENI</a:t>
            </a:r>
          </a:p>
          <a:p>
            <a:r>
              <a:rPr lang="en-GB" dirty="0" err="1"/>
              <a:t>EuroPar</a:t>
            </a:r>
            <a:r>
              <a:rPr lang="en-GB" dirty="0"/>
              <a:t> </a:t>
            </a:r>
          </a:p>
          <a:p>
            <a:r>
              <a:rPr lang="en-GB" dirty="0"/>
              <a:t>5 Best Paper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ONVZ</a:t>
            </a:r>
          </a:p>
          <a:p>
            <a:r>
              <a:rPr lang="en-GB" dirty="0"/>
              <a:t>Lotto-Jumbo</a:t>
            </a:r>
          </a:p>
          <a:p>
            <a:r>
              <a:rPr lang="en-GB" dirty="0" err="1"/>
              <a:t>Bitbrains</a:t>
            </a:r>
            <a:endParaRPr lang="en-GB" dirty="0"/>
          </a:p>
          <a:p>
            <a:r>
              <a:rPr lang="en-GB" dirty="0"/>
              <a:t>KLM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1026" name="Picture 2" descr="Alexandru Ios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501737"/>
            <a:ext cx="886408" cy="8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va.nl/binaries/content/documents/personalpages/v/a/a.l.varbanescu/profilepicture/profilepicture/myprofile%3Aimage?14606311586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14" y="2949588"/>
            <a:ext cx="690565" cy="9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jacopo urba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09" y="2949588"/>
            <a:ext cx="616194" cy="9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uro-Par aw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72" y="3526247"/>
            <a:ext cx="912063" cy="6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mmit-nl.nl/sites/default/files/styles/large-vrijstaand/public/schaatsers%20jumbo%20lotto%202.jpg?itok=5QZ3_ca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18" y="4929113"/>
            <a:ext cx="1104130" cy="7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NVZ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35" y="4897828"/>
            <a:ext cx="674158" cy="8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klm airpla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1" y="581608"/>
            <a:ext cx="8319370" cy="56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508000"/>
            <a:ext cx="174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126 left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538778"/>
            <a:ext cx="102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91 left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4266" y="538778"/>
            <a:ext cx="126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65 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523389"/>
            <a:ext cx="140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38 left</a:t>
            </a:r>
          </a:p>
        </p:txBody>
      </p:sp>
    </p:spTree>
    <p:extLst>
      <p:ext uri="{BB962C8B-B14F-4D97-AF65-F5344CB8AC3E}">
        <p14:creationId xmlns:p14="http://schemas.microsoft.com/office/powerpoint/2010/main" val="27513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 </a:t>
            </a:r>
          </a:p>
          <a:p>
            <a:r>
              <a:rPr lang="en-GB" dirty="0"/>
              <a:t>6 H2020</a:t>
            </a:r>
          </a:p>
          <a:p>
            <a:r>
              <a:rPr lang="en-GB" dirty="0"/>
              <a:t> </a:t>
            </a:r>
          </a:p>
          <a:p>
            <a:endParaRPr lang="en-GB" dirty="0"/>
          </a:p>
          <a:p>
            <a:r>
              <a:rPr lang="en-GB" dirty="0"/>
              <a:t>EPD, </a:t>
            </a:r>
            <a:r>
              <a:rPr lang="en-GB" dirty="0" err="1"/>
              <a:t>Whitebox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r>
              <a:rPr lang="en-GB" dirty="0"/>
              <a:t>DAS-5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11 PhD theses</a:t>
            </a:r>
          </a:p>
          <a:p>
            <a:endParaRPr lang="en-GB" dirty="0"/>
          </a:p>
        </p:txBody>
      </p:sp>
      <p:sp>
        <p:nvSpPr>
          <p:cNvPr id="2" name="AutoShape 4" descr="Afbeeldingsresultaat voor h2020"/>
          <p:cNvSpPr>
            <a:spLocks noChangeAspect="1" noChangeArrowheads="1"/>
          </p:cNvSpPr>
          <p:nvPr/>
        </p:nvSpPr>
        <p:spPr bwMode="auto">
          <a:xfrm>
            <a:off x="63500" y="-136525"/>
            <a:ext cx="9820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Afbeeldingsresultaat voor h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83" y="1538287"/>
            <a:ext cx="242088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enri\Dropbox\vu\COMMIT-2011\Slotevent2016\nos-gui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56" y="2654854"/>
            <a:ext cx="3150609" cy="9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al\Dropbox\vu\ASCI\DAS5\LOGOs\DAS5_Final_Renderings\DAS5_Final_Renderings\Small\small_text_emblem_on_light_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15" y="3688010"/>
            <a:ext cx="2786638" cy="129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3667" y="364067"/>
            <a:ext cx="146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31 left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3667" y="351293"/>
            <a:ext cx="115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 left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0600" y="312747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 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600" y="359340"/>
            <a:ext cx="125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left</a:t>
            </a:r>
          </a:p>
        </p:txBody>
      </p:sp>
    </p:spTree>
    <p:extLst>
      <p:ext uri="{BB962C8B-B14F-4D97-AF65-F5344CB8AC3E}">
        <p14:creationId xmlns:p14="http://schemas.microsoft.com/office/powerpoint/2010/main" val="37326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IEEE Computer 2016</a:t>
            </a:r>
            <a:r>
              <a:rPr lang="en-GB" sz="1600" dirty="0"/>
              <a:t>: strategy of and achievements with the DAS systems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IEEE Computer 2015</a:t>
            </a:r>
            <a:r>
              <a:rPr lang="en-GB" sz="1600" dirty="0"/>
              <a:t>: </a:t>
            </a:r>
            <a:r>
              <a:rPr lang="en-GB" sz="1600" dirty="0" err="1"/>
              <a:t>datacenter</a:t>
            </a:r>
            <a:r>
              <a:rPr lang="en-GB" sz="1600" dirty="0"/>
              <a:t> management jointly with industry (</a:t>
            </a:r>
            <a:r>
              <a:rPr lang="en-GB" sz="1600" dirty="0" err="1"/>
              <a:t>Bitbrains</a:t>
            </a:r>
            <a:r>
              <a:rPr lang="en-GB" sz="16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ICDCS 2015: Scalable, Instant VM </a:t>
            </a:r>
            <a:r>
              <a:rPr lang="en-GB" sz="1600" dirty="0" err="1"/>
              <a:t>Startup</a:t>
            </a:r>
            <a:r>
              <a:rPr lang="en-GB" sz="1600" dirty="0"/>
              <a:t> for IaaS Clouds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HPDC 2014: storing VM images in clouds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SIGMETRICS 2014</a:t>
            </a:r>
            <a:r>
              <a:rPr lang="en-GB" sz="1600" dirty="0"/>
              <a:t>: big data processing with MapReduce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ICDCS 2014: distributed middleware for MapReduce and stream processing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TPDS</a:t>
            </a:r>
            <a:r>
              <a:rPr lang="en-GB" sz="1600" dirty="0"/>
              <a:t> 2014: Parallel Workload </a:t>
            </a:r>
            <a:r>
              <a:rPr lang="en-GB" sz="1600" dirty="0" err="1"/>
              <a:t>Modeling</a:t>
            </a:r>
            <a:r>
              <a:rPr lang="en-GB" sz="1600" dirty="0"/>
              <a:t> with Realistic Characteristics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ISWC 2013: distributed reasoning on dynamic semantic web data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SC 2013: VM deployment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SC 2013: portfolio scheduling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IEEE Big Data 2013: first Dutch article in a top big data conference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IEEE Internet Computing 2013: Distributed Computing on an Ensemble of Browsers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IEEE Internet Computing 2012: Enabling Web Services to Consume and Produce Large Datasets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TPDS</a:t>
            </a:r>
            <a:r>
              <a:rPr lang="en-GB" sz="1600" dirty="0"/>
              <a:t> 2012: Cost-driven Scheduling of Grid Workflows Using Partial Critical Paths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IEEE Internet Computing 2011: Grid Computing Workloads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ISWC 2011: an OWL reasoner that scales to 1 billion triples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TPDS</a:t>
            </a:r>
            <a:r>
              <a:rPr lang="en-GB" sz="1600" dirty="0"/>
              <a:t> 2011: performance analysis of cloud services; </a:t>
            </a:r>
            <a:r>
              <a:rPr lang="en-GB" sz="1600" b="1" dirty="0"/>
              <a:t>highest cited </a:t>
            </a:r>
            <a:r>
              <a:rPr lang="en-GB" sz="1600" dirty="0"/>
              <a:t>in the highest impact journal in the field, for the period 2009-2014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HPDC 2011: Incremental Placement of Interactive Perception Applications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24514737"/>
      </p:ext>
    </p:extLst>
  </p:cSld>
  <p:clrMapOvr>
    <a:masterClrMapping/>
  </p:clrMapOvr>
</p:sld>
</file>

<file path=ppt/theme/theme1.xml><?xml version="1.0" encoding="utf-8"?>
<a:theme xmlns:a="http://schemas.openxmlformats.org/drawingml/2006/main" name="Commit_ba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Commit_basis</Template>
  <TotalTime>344</TotalTime>
  <Words>254</Words>
  <Application>Microsoft Office PowerPoint</Application>
  <PresentationFormat>On-screen Show (4:3)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COMMIT</vt:lpstr>
      <vt:lpstr>Commit_basis</vt:lpstr>
      <vt:lpstr>IV-e: e-Infrastructure Virtualization for e-Science Applications (P20)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smeulder</dc:creator>
  <cp:lastModifiedBy>henri b</cp:lastModifiedBy>
  <cp:revision>65</cp:revision>
  <dcterms:created xsi:type="dcterms:W3CDTF">2012-03-16T12:59:16Z</dcterms:created>
  <dcterms:modified xsi:type="dcterms:W3CDTF">2016-11-07T10:14:54Z</dcterms:modified>
</cp:coreProperties>
</file>